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9fWhHfn29mRJMFIhsqBS7kJvp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8978E1-BF24-4AD8-82E1-79B0801F5434}">
  <a:tblStyle styleId="{458978E1-BF24-4AD8-82E1-79B0801F5434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0100C075-C47A-43FE-8692-9ADF4D5CD77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088e77b42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9088e77b42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8788c4b4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288788c4b4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44.png"/><Relationship Id="rId5" Type="http://schemas.openxmlformats.org/officeDocument/2006/relationships/image" Target="../media/image27.png"/><Relationship Id="rId6" Type="http://schemas.openxmlformats.org/officeDocument/2006/relationships/hyperlink" Target="http://conference.schoolnano.ru/junior" TargetMode="External"/><Relationship Id="rId7" Type="http://schemas.openxmlformats.org/officeDocument/2006/relationships/hyperlink" Target="http://conference.schoolnano.ru/junior" TargetMode="External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hyperlink" Target="http://conference.schoolnano.ru/junior" TargetMode="External"/><Relationship Id="rId5" Type="http://schemas.openxmlformats.org/officeDocument/2006/relationships/hyperlink" Target="http://conference.schoolnano.ru/junior" TargetMode="External"/><Relationship Id="rId6" Type="http://schemas.openxmlformats.org/officeDocument/2006/relationships/hyperlink" Target="https://nano-grad.ru/academy/courses/?type_id=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galaktionova.tg@mail.r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0" Type="http://schemas.openxmlformats.org/officeDocument/2006/relationships/image" Target="../media/image23.jpg"/><Relationship Id="rId9" Type="http://schemas.openxmlformats.org/officeDocument/2006/relationships/image" Target="../media/image32.jp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26" name="Google Shape;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663" y="5391023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27" name="Google Shape;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342323" y="2417975"/>
            <a:ext cx="739427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молодых тьюторов «Мировое кафе»</a:t>
            </a:r>
            <a:endParaRPr/>
          </a:p>
        </p:txBody>
      </p:sp>
      <p:sp>
        <p:nvSpPr>
          <p:cNvPr id="29" name="Google Shape;29;p1"/>
          <p:cNvSpPr txBox="1"/>
          <p:nvPr/>
        </p:nvSpPr>
        <p:spPr>
          <a:xfrm>
            <a:off x="730100" y="3949450"/>
            <a:ext cx="700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i="1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Мы хотим видеть ребёнка в погоне за знаниями,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i="1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 не знания, преследующие ребёнка. Б.Шоу</a:t>
            </a:r>
            <a:endParaRPr i="1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75" y="180525"/>
            <a:ext cx="3004900" cy="1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1732" y="1265950"/>
            <a:ext cx="3972965" cy="42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0"/>
          <p:cNvGraphicFramePr/>
          <p:nvPr/>
        </p:nvGraphicFramePr>
        <p:xfrm>
          <a:off x="246330" y="17630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{0100C075-C47A-43FE-8692-9ADF4D5CD779}</a:tableStyleId>
              </a:tblPr>
              <a:tblGrid>
                <a:gridCol w="7239000"/>
              </a:tblGrid>
              <a:tr h="86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Открытие встречи (вызов)</a:t>
                      </a:r>
                      <a:r>
                        <a:rPr lang="en-US" sz="20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Фронтальная работа. Мотивационный блок: актуализация имеющихся знаний, пробуждение интереса. Объяснение правил. </a:t>
                      </a:r>
                      <a:endParaRPr sz="2000" u="none" cap="none" strike="noStrike">
                        <a:solidFill>
                          <a:srgbClr val="1D711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D9F6D8"/>
                    </a:solidFill>
                  </a:tcPr>
                </a:tc>
              </a:tr>
              <a:tr h="86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Основная часть (осмысление).</a:t>
                      </a:r>
                      <a:r>
                        <a:rPr lang="en-US" sz="20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Встреча с новой информацией. Работа в группах (примерно 10 минут за 1 столиком) и так три раза. Оформление общего листа по теме столика. </a:t>
                      </a:r>
                      <a:endParaRPr sz="2000" u="none" cap="none" strike="noStrike">
                        <a:solidFill>
                          <a:srgbClr val="1D711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D9F6D8"/>
                    </a:solidFill>
                  </a:tcPr>
                </a:tc>
              </a:tr>
              <a:tr h="86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Завершение встречи (рефлексия).</a:t>
                      </a:r>
                      <a:r>
                        <a:rPr lang="en-US" sz="20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Фронтальная работа. Выступление ведущих от каждого столика. Обратная связь от детей.   </a:t>
                      </a:r>
                      <a:endParaRPr sz="2000" u="none" cap="none" strike="noStrike">
                        <a:solidFill>
                          <a:srgbClr val="1D711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D9F6D8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20"/>
          <p:cNvSpPr txBox="1"/>
          <p:nvPr/>
        </p:nvSpPr>
        <p:spPr>
          <a:xfrm>
            <a:off x="686261" y="405119"/>
            <a:ext cx="8810823" cy="584685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«Вызов – осмысление - рефлексия» </a:t>
            </a:r>
            <a:endParaRPr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7398" y="3286173"/>
            <a:ext cx="4284602" cy="374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550"/>
            <a:ext cx="12192000" cy="432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/>
          <p:nvPr/>
        </p:nvSpPr>
        <p:spPr>
          <a:xfrm>
            <a:off x="727450" y="104120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{458978E1-BF24-4AD8-82E1-79B0801F5434}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5" name="Google Shape;18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6734" y="4667154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7435917" y="3166942"/>
            <a:ext cx="4493400" cy="40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Познакомиться с материалами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Изучить Цифровой образовательный ресурс 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5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5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704071" y="780029"/>
            <a:ext cx="108770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Реализую проект «Будем друзьями». Провожу третью встречу с малышами в Мировом кафе. Тема на выбор:  “В нашем классе интересно, потому что мы разные” / “В нашем классе умеют дружить с эмоциями”. Выступаю на  фестивале мастерских. Участвую в конференции (по желанию)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9" name="Google Shape;18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7234" y="388322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1292795" y="3324676"/>
            <a:ext cx="4849800" cy="1477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1. Изучить материалы рабочей тетради «Обо мне и для меня» - занятия 10 – 13 к теме :  “В нашем классе интересно, потому что мы разные”  ; занятия 14-16 к теме “В нашем классе умеют дружить с эмоциями”.  Выбрать тему для заключительной встрече в Мировом кафе.  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1292807" y="5159282"/>
            <a:ext cx="4849800" cy="19081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2. Провести заключительную встречу в Мировом кафе. 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Свои впечатления о встрече записать в «Дневнике молодого тьютора». Выступить на Фестивале мастерских.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Представить результаты  исследовательской или проектной работы по материалам  своей мастерской на Всероссийской конференции школьников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2" name="Google Shape;19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7234" y="5249832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p9"/>
          <p:cNvGraphicFramePr/>
          <p:nvPr/>
        </p:nvGraphicFramePr>
        <p:xfrm>
          <a:off x="7210098" y="37963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{458978E1-BF24-4AD8-82E1-79B0801F5434}</a:tableStyleId>
              </a:tblPr>
              <a:tblGrid>
                <a:gridCol w="2378175"/>
                <a:gridCol w="2566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rgbClr val="1D711A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Рабочая тетрадь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9F6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https://catalog.vbudushee.ru/materials/obo-mne-i-dlya-menya-rabochaya-tetrad-dlya-detey-7-8-let?ysclid=l877b4hfet911704379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9F6D8"/>
                    </a:solidFill>
                  </a:tcPr>
                </a:tc>
              </a:tr>
            </a:tbl>
          </a:graphicData>
        </a:graphic>
      </p:graphicFrame>
      <p:pic>
        <p:nvPicPr>
          <p:cNvPr id="194" name="Google Shape;19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96867" y="3893124"/>
            <a:ext cx="1384055" cy="11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088e77b42_0_8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0" name="Google Shape;200;g29088e77b42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386" y="1813961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9088e77b42_0_8"/>
          <p:cNvSpPr txBox="1"/>
          <p:nvPr/>
        </p:nvSpPr>
        <p:spPr>
          <a:xfrm>
            <a:off x="1799376" y="3090848"/>
            <a:ext cx="82140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 </a:t>
            </a:r>
            <a:r>
              <a:rPr b="0" i="0" lang="en-US" sz="1600" u="sng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6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sng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2" name="Google Shape;202;g29088e77b42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386" y="4464795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9088e77b42_0_8"/>
          <p:cNvSpPr txBox="1"/>
          <p:nvPr/>
        </p:nvSpPr>
        <p:spPr>
          <a:xfrm>
            <a:off x="1758774" y="4403833"/>
            <a:ext cx="8419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 </a:t>
            </a:r>
            <a:r>
              <a:rPr b="0" i="0" lang="en-US" sz="1500" u="sng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https://nano-grad.ru/academy/courses/?type_id=4</a:t>
            </a:r>
            <a:endParaRPr b="0" i="0" sz="13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4" name="Google Shape;204;g29088e77b42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386" y="3139378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9088e77b42_0_8"/>
          <p:cNvSpPr txBox="1"/>
          <p:nvPr/>
        </p:nvSpPr>
        <p:spPr>
          <a:xfrm>
            <a:off x="1758777" y="1907016"/>
            <a:ext cx="609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Рабочая тетрадь «Обо мне и для меня»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600"/>
          </a:p>
        </p:txBody>
      </p:sp>
      <p:sp>
        <p:nvSpPr>
          <p:cNvPr id="206" name="Google Shape;206;g29088e77b42_0_8"/>
          <p:cNvSpPr txBox="1"/>
          <p:nvPr/>
        </p:nvSpPr>
        <p:spPr>
          <a:xfrm>
            <a:off x="1758774" y="2170375"/>
            <a:ext cx="765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6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https://catalog.vbudushee.ru/materials/obo-mne-i-dlya-menya-rabochaya-tetrad-dlya-detey-7-8-let?ysclid=l877b4hfet911704379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10"/>
          <p:cNvGrpSpPr/>
          <p:nvPr/>
        </p:nvGrpSpPr>
        <p:grpSpPr>
          <a:xfrm>
            <a:off x="219435" y="1865250"/>
            <a:ext cx="11753130" cy="3360909"/>
            <a:chOff x="219435" y="1774416"/>
            <a:chExt cx="11753130" cy="3360909"/>
          </a:xfrm>
        </p:grpSpPr>
        <p:pic>
          <p:nvPicPr>
            <p:cNvPr descr="Изображение" id="213" name="Google Shape;21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435" y="3246195"/>
              <a:ext cx="11753130" cy="482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14" name="Google Shape;21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15" name="Google Shape;21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62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10"/>
            <p:cNvSpPr txBox="1"/>
            <p:nvPr/>
          </p:nvSpPr>
          <p:spPr>
            <a:xfrm>
              <a:off x="54899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Зимняя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94650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Весенняя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 txBox="1"/>
            <p:nvPr/>
          </p:nvSpPr>
          <p:spPr>
            <a:xfrm>
              <a:off x="9606960" y="1790654"/>
              <a:ext cx="23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Фестиваль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19" name="Google Shape;21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93550" y="1917654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20" name="Google Shape;22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19479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0"/>
            <p:cNvSpPr txBox="1"/>
            <p:nvPr/>
          </p:nvSpPr>
          <p:spPr>
            <a:xfrm>
              <a:off x="3079160" y="1790654"/>
              <a:ext cx="230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Новогодний квест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22" name="Google Shape;22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53550" y="193176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0"/>
            <p:cNvSpPr txBox="1"/>
            <p:nvPr/>
          </p:nvSpPr>
          <p:spPr>
            <a:xfrm>
              <a:off x="5984446" y="1774416"/>
              <a:ext cx="3333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Читательский квест и</a:t>
              </a:r>
              <a:br>
                <a:rPr lang="en-US"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конференция “КРОНА Junior”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24" name="Google Shape;22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63875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0"/>
            <p:cNvSpPr txBox="1"/>
            <p:nvPr/>
          </p:nvSpPr>
          <p:spPr>
            <a:xfrm>
              <a:off x="640478" y="4304325"/>
              <a:ext cx="2123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Осенняя встреча мастерских. Открытие проекта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26" name="Google Shape;226;p10"/>
          <p:cNvSpPr txBox="1"/>
          <p:nvPr/>
        </p:nvSpPr>
        <p:spPr>
          <a:xfrm>
            <a:off x="9591350" y="2454091"/>
            <a:ext cx="2302200" cy="615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Конференция школьников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8788c4b49_0_5"/>
          <p:cNvSpPr txBox="1"/>
          <p:nvPr/>
        </p:nvSpPr>
        <p:spPr>
          <a:xfrm>
            <a:off x="761425" y="459415"/>
            <a:ext cx="5670600" cy="584685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 для ВСЕХ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88788c4b49_0_5"/>
          <p:cNvSpPr txBox="1"/>
          <p:nvPr/>
        </p:nvSpPr>
        <p:spPr>
          <a:xfrm>
            <a:off x="761426" y="2141093"/>
            <a:ext cx="5304000" cy="3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могут появится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g288788c4b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4">
            <a:alphaModFix/>
          </a:blip>
          <a:srcRect b="-51608" l="-138629" r="138630" t="51609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/>
          <p:nvPr/>
        </p:nvSpPr>
        <p:spPr>
          <a:xfrm>
            <a:off x="344032" y="1855960"/>
            <a:ext cx="10076507" cy="2806575"/>
          </a:xfrm>
          <a:prstGeom prst="roundRect">
            <a:avLst>
              <a:gd fmla="val 16667" name="adj"/>
            </a:avLst>
          </a:prstGeom>
          <a:solidFill>
            <a:srgbClr val="D9F6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«Роль учителя в том, чтобы каждый его воспитанник сознательно нашел себя, раскрыл себя, избрал себе тот жизненный путь, на котором его труд достигает высшей ступени мастерства – творчества».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В.Сухомлинский</a:t>
            </a:r>
            <a:endParaRPr i="0" sz="20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5741141" y="5220023"/>
            <a:ext cx="6010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Для этого и задумана наша мастерская!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/>
          <p:nvPr/>
        </p:nvSpPr>
        <p:spPr>
          <a:xfrm>
            <a:off x="2227152" y="2317687"/>
            <a:ext cx="7197505" cy="2725093"/>
          </a:xfrm>
          <a:prstGeom prst="roundRect">
            <a:avLst>
              <a:gd fmla="val 16667" name="adj"/>
            </a:avLst>
          </a:prstGeom>
          <a:solidFill>
            <a:srgbClr val="D9F6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D711A"/>
                </a:solidFill>
                <a:latin typeface="Arial"/>
                <a:ea typeface="Arial"/>
                <a:cs typeface="Arial"/>
                <a:sym typeface="Arial"/>
              </a:rPr>
              <a:t>Автор-эксперт  Татьяна Гелиевна Галактионова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1D711A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galaktionova.tg@mail.ru</a:t>
            </a:r>
            <a:r>
              <a:rPr b="0" i="0" lang="en-US" sz="1800" u="none" cap="none" strike="noStrike">
                <a:solidFill>
                  <a:srgbClr val="1D71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A2E0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686262" y="466839"/>
            <a:ext cx="643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525462" y="1303641"/>
            <a:ext cx="6759600" cy="5159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постоянно критиковать, он учится ненавидеть.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живет во вражде, он учится агрессивности.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высмеивают, он становится замкнутым.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упреках, он учится жить с чувством вины.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терпимости, он учится принимать других.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хвалят, он растет благодарным.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подбадривают, он учится верить в себя.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поддерживают, он начинает ценить себя.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безопасности, он учится верить в людей.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честности, он становится справедливым.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понимании и любви, он учится находить любовь в этом мире.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"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/>
        </p:nvSpPr>
        <p:spPr>
          <a:xfrm>
            <a:off x="8734357" y="5100362"/>
            <a:ext cx="263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6792" y="1509491"/>
            <a:ext cx="2469094" cy="391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 txBox="1"/>
          <p:nvPr/>
        </p:nvSpPr>
        <p:spPr>
          <a:xfrm>
            <a:off x="1448198" y="1959450"/>
            <a:ext cx="102309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 заботиться о младших.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попробовать себя  в работе с детьми.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готов делиться своими знаниями и опытом.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думаю, детям со мной будет весело и интересно. </a:t>
            </a:r>
            <a:endParaRPr i="0" sz="18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48" name="Google Shape;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49" name="Google Shape;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50" name="Google Shape;5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51" name="Google Shape;5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52" name="Google Shape;5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1090943" y="1654668"/>
            <a:ext cx="86643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технологию “Мировое кафе” в работе с детьми.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Проводить занятия  на основе тетради “Обо мне и для меня”.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Объяснять и вдохновлять.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Делать выбор. Проявлять оптимизм и жизнестойкость!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1843136" y="779869"/>
            <a:ext cx="609750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517" y="3992362"/>
            <a:ext cx="7623018" cy="252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65" name="Google Shape;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6" name="Google Shape;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776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7" name="Google Shape;6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8" name="Google Shape;6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334" y="2137469"/>
            <a:ext cx="2625159" cy="210566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 txBox="1"/>
          <p:nvPr/>
        </p:nvSpPr>
        <p:spPr>
          <a:xfrm>
            <a:off x="6341396" y="2507966"/>
            <a:ext cx="2297400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снова вместе. Провожу вторую встречу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малышами в Мировом кафе </a:t>
            </a:r>
            <a:endParaRPr/>
          </a:p>
        </p:txBody>
      </p:sp>
      <p:sp>
        <p:nvSpPr>
          <p:cNvPr id="70" name="Google Shape;70;p5"/>
          <p:cNvSpPr txBox="1"/>
          <p:nvPr/>
        </p:nvSpPr>
        <p:spPr>
          <a:xfrm>
            <a:off x="9516763" y="2346423"/>
            <a:ext cx="222947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Будем друзьями. Провожу третью встречу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 малышами в Мировом кафе.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Выступаю на  фестивале мастерских и, по желанию,  на конференции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3202428" y="2611775"/>
            <a:ext cx="2354400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</a:t>
            </a:r>
            <a:endParaRPr b="0" i="0" sz="13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“Оптимизм”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Дебют. Провожу первую встречу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 малышами в Мировом кафе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445763" y="2670839"/>
            <a:ext cx="2079000" cy="1215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</a:t>
            </a:r>
            <a:endParaRPr b="0" i="0" sz="13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“Выбор”</a:t>
            </a:r>
            <a:endParaRPr b="0" i="0" sz="13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Выбираю цели и определяю задачи для следующих смен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73" name="Google Shape;7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37313" y="1341973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4" name="Google Shape;7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75" name="Google Shape;75;p5"/>
          <p:cNvPicPr preferRelativeResize="0"/>
          <p:nvPr/>
        </p:nvPicPr>
        <p:blipFill rotWithShape="1">
          <a:blip r:embed="rId9">
            <a:alphaModFix/>
          </a:blip>
          <a:srcRect b="13618" l="11115" r="4487" t="14490"/>
          <a:stretch/>
        </p:blipFill>
        <p:spPr>
          <a:xfrm>
            <a:off x="4059138" y="1766494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76" name="Google Shape;76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734663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7" name="Google Shape;77;p5"/>
          <p:cNvSpPr txBox="1"/>
          <p:nvPr/>
        </p:nvSpPr>
        <p:spPr>
          <a:xfrm>
            <a:off x="135803" y="4953045"/>
            <a:ext cx="1133493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24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24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дать шанс  старшеклассникам проверить свои педагогические способности, а малышам научиться управлять своими эмоциями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83" name="Google Shape;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4" name="Google Shape;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Осенняя встреча мастерских: открытие проекта в ОО, выбор мастерских  и первое занятие (общее содержание для всех мастерских).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7101307" y="4295982"/>
            <a:ext cx="4849800" cy="1492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Планирование работы на смену “Оптимизм”. 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87" name="Google Shape;87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{458978E1-BF24-4AD8-82E1-79B0801F5434}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88" name="Google Shape;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2777529" y="1729385"/>
            <a:ext cx="929759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727450" y="1096925"/>
            <a:ext cx="106281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Выберу  мастерскую. Стану участником проекта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7267599" y="3879504"/>
            <a:ext cx="40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0" name="Google Shape;10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7" name="Google Shape;10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 txBox="1"/>
          <p:nvPr/>
        </p:nvSpPr>
        <p:spPr>
          <a:xfrm>
            <a:off x="1185106" y="3233092"/>
            <a:ext cx="4382700" cy="1477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1. Изучить материалы рабочей тетради «Обо мне и для меня» - занятия 1-5. Познакомиться с подшефным классом (Тетрадь: Занятие 1.) Оформить «Дневник молодого тьютора» . Освоить  технологию «Мировое кафе».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1150429" y="4799175"/>
            <a:ext cx="4469400" cy="19081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2. Разработать сценарий по материалам Рабочей тетради (Занятия 2,3,4,5).  Организовать пробное занятие с участием одноклассников в качестве «младших». Провести первую встречу в «Мировом кафе»  с ребятами подшефного класса. Свои впечатления о встрече записать в «Дневнике молодого тьютора»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0" name="Google Shape;1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662582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{458978E1-BF24-4AD8-82E1-79B0801F5434}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12" name="Google Shape;11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325925" y="1096925"/>
            <a:ext cx="1156777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Реализую проект «Мой педагогический дебют». Первая встреча в Мировом кафе на тему  “В нашем классе дети умеют радоваться “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3" name="Google Shape;12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2908" y="4965977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>
            <a:off x="5906750" y="3082325"/>
            <a:ext cx="6220500" cy="39086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2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Познакомиться с материалами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7"/>
          <p:cNvGraphicFramePr/>
          <p:nvPr/>
        </p:nvGraphicFramePr>
        <p:xfrm>
          <a:off x="6180021" y="39746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{458978E1-BF24-4AD8-82E1-79B0801F5434}</a:tableStyleId>
              </a:tblPr>
              <a:tblGrid>
                <a:gridCol w="2344850"/>
                <a:gridCol w="2344850"/>
              </a:tblGrid>
              <a:tr h="202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Рабочая тетрадь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rgbClr val="D0EF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https://catalog.vbudushee.ru/materials/obo-mne-i-dlya-menya-rabochaya-tetrad-dlya-detey-7-8-let?ysclid=l877b4hfet911704379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B0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rgbClr val="D0EFD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Технология «Мировое кафе» в школе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rgbClr val="D0EF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https://teacher.yandex.ru/posts/tekhnologiya-mirovoe-kafe-v-shkole</a:t>
                      </a:r>
                      <a:endParaRPr sz="1400" u="none" cap="none" strike="noStrike">
                        <a:solidFill>
                          <a:srgbClr val="00B0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rgbClr val="D0EFD5"/>
                    </a:solidFill>
                  </a:tcPr>
                </a:tc>
              </a:tr>
            </a:tbl>
          </a:graphicData>
        </a:graphic>
      </p:graphicFrame>
      <p:pic>
        <p:nvPicPr>
          <p:cNvPr id="127" name="Google Shape;12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84010" y="3816410"/>
            <a:ext cx="1384055" cy="11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/>
        </p:nvSpPr>
        <p:spPr>
          <a:xfrm>
            <a:off x="1843136" y="779869"/>
            <a:ext cx="609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«Мировое кафе» 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987" y="1542314"/>
            <a:ext cx="4785775" cy="453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2"/>
          <p:cNvSpPr/>
          <p:nvPr/>
        </p:nvSpPr>
        <p:spPr>
          <a:xfrm>
            <a:off x="5884753" y="1584356"/>
            <a:ext cx="5033727" cy="4493775"/>
          </a:xfrm>
          <a:prstGeom prst="roundRect">
            <a:avLst>
              <a:gd fmla="val 16667" name="adj"/>
            </a:avLst>
          </a:prstGeom>
          <a:solidFill>
            <a:srgbClr val="D0EFD5"/>
          </a:solidFill>
          <a:ln cap="flat" cmpd="sng" w="25400">
            <a:solidFill>
              <a:srgbClr val="91E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r>
              <a:rPr i="0" lang="en-US" sz="1600" u="none" cap="none" strike="noStrik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«Мировое кафе» </a:t>
            </a:r>
            <a:r>
              <a:rPr i="1" lang="en-US" sz="1600" u="none" cap="none" strike="noStrik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i="0" lang="en-US" sz="1600" u="none" cap="none" strike="noStrik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 это технология сфокусированного неформального обсуждения , главной целью которой является – создание необходимой атмосферы для творческого роста и развития участников.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1D71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r>
              <a:rPr i="0" lang="en-US" sz="1600" u="none" cap="none" strike="noStrik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Оборудование: столики для работы по группам; таблички с названием столиков; распечатки заданий; ручки, фломастеры; листы бумаги А3.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1D71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100"/>
              <a:buFont typeface="Arial"/>
              <a:buNone/>
            </a:pPr>
            <a:r>
              <a:rPr i="0" lang="en-US" sz="1600" u="none" cap="none" strike="noStrik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Желательно: небольшое угощение на каждый столик (крекеры, леденцы и т.п.)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0200"/>
            <a:ext cx="12192000" cy="43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713422" y="130058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386026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1267400" y="3384650"/>
            <a:ext cx="4612800" cy="1477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1. Изучить материалы рабочей тетради «Обо мне и для меня» - занятия 6-9.  Освоить алгоритм работы за «столиком» - базовую модель технологии развития критического мышления: Вызов – осмысление – рефлексия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1292824" y="4809725"/>
            <a:ext cx="4274400" cy="21235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2. . Разработать сценарий встречи «В нашем классе дети умеют справляться с грустью, злостью и страхом». Организовать пробное занятие с участием одноклассников в качестве «младших». Провести встречу в «Мировом кафе»  с ребятами подшефного класса. Свои впечатления о встрече записать в «Дневнике молодого тьютора».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094813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{458978E1-BF24-4AD8-82E1-79B0801F5434}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46" name="Google Shape;14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258971" y="721407"/>
            <a:ext cx="1164897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Реализую проект «Мы снова вместе». Провожу вторую встречу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 малышами в Мировом кафе на тему “В нашем классе дети умеют справляться с грустью, злостью и страхом</a:t>
            </a: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57" name="Google Shape;15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5977" y="44469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6050150" y="2968950"/>
            <a:ext cx="6195000" cy="38117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Познакомиться с материалами</a:t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0" name="Google Shape;160;p8"/>
          <p:cNvGraphicFramePr/>
          <p:nvPr/>
        </p:nvGraphicFramePr>
        <p:xfrm>
          <a:off x="6075582" y="39884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{458978E1-BF24-4AD8-82E1-79B0801F5434}</a:tableStyleId>
              </a:tblPr>
              <a:tblGrid>
                <a:gridCol w="3082875"/>
                <a:gridCol w="2908600"/>
              </a:tblGrid>
              <a:tr h="74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Рабочая тетрадь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9F6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https://catalog.vbudushee.ru/materials/obo-mne-i-dlya-menya-rabochaya-tetrad-dlya-detey-7-8-let?ysclid=l877b4hfet911704379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9F6D8"/>
                    </a:solidFill>
                  </a:tcPr>
                </a:tc>
              </a:tr>
            </a:tbl>
          </a:graphicData>
        </a:graphic>
      </p:graphicFrame>
      <p:pic>
        <p:nvPicPr>
          <p:cNvPr id="161" name="Google Shape;16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98925" y="4084431"/>
            <a:ext cx="1384055" cy="11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